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p4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.jpeg" ContentType="image/jpeg"/>
  <Override PartName="/ppt/notesSlides/notesSlide13.xml" ContentType="application/vnd.openxmlformats-officedocument.presentationml.notesSlide+xml"/>
  <Override PartName="/ppt/media/image2.jpe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6100">
              <a:lnSpc>
                <a:spcPct val="100000"/>
              </a:lnSpc>
              <a:defRPr sz="20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Software engineer at Allegro</a:t>
            </a:r>
          </a:p>
          <a:p>
            <a:pPr defTabSz="546100">
              <a:lnSpc>
                <a:spcPct val="100000"/>
              </a:lnSpc>
              <a:defRPr sz="20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I’ll use Allegro as an example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Mapping is more than a schema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information about which fields are going to be stored and indexed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Technically no need to add a schema manually - it will be created dynamically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You don’t want that in a prod environment - I once lost 2 days because of bad mapping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Mapping created, Shelves are there, but there’s no merchandise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You can find this script on github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Generating products and inserting them into the index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Here’s how our store looks now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 Możemy już czegoś w indeksie poszukać.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query the index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Elasticsearch search api Is rich and well-documented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We’ll focus on full text search, the one that has to do with search bars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elements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Plain search query</a:t>
            </a:r>
          </a:p>
          <a:p>
            <a:pPr/>
            <a:r>
              <a:t>Focusing on the hits part of response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it?</a:t>
            </a:r>
          </a:p>
          <a:p>
            <a:pPr/>
            <a:r>
              <a:t>Some would say it’s just the Allegro page without a search bar</a:t>
            </a:r>
          </a:p>
          <a:p>
            <a:pPr/>
            <a:r>
              <a:t>But actually, it’s your worst nightmare</a:t>
            </a:r>
          </a:p>
          <a:p>
            <a:pPr/>
            <a:r>
              <a:t>Imagine world where allegro doesn’t have a search bar…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Plain search query</a:t>
            </a:r>
          </a:p>
          <a:p>
            <a:pPr/>
            <a:r>
              <a:t>Focusing on the hits part of response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Ale zacznę od nieco bardziej teoretycznego wstępu.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Who knows what an index is? (A regular db index)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Would a regular index help us find a part of text?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Inverted index?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Why is it called inverted?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example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rozłożę teraz te dokumenty na pojedyncze znaki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Dzielę na tokeny (wyrażenia) po spacji i na razie nie robię nic innego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Jak Wam się podoba ten indeks? Co Waszym zdaniem można zrobić inaczej?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Capital letters should be lower-cased?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depends. On what?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What we want to be found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with ‚with’</a:t>
            </a:r>
          </a:p>
          <a:p>
            <a:pPr/>
            <a:r>
              <a:t>With is a stopword</a:t>
            </a:r>
          </a:p>
          <a:p>
            <a:pPr/>
            <a:r>
              <a:t>Maybe we don’t want to index stopwords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3 elements of an analyzer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Plain search query</a:t>
            </a:r>
          </a:p>
          <a:p>
            <a:pPr/>
            <a:r>
              <a:t>Focusing on the hits part of response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talk about synonyms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Try looking for lamb wool without a search bar</a:t>
            </a:r>
          </a:p>
          <a:p>
            <a:pPr/>
            <a:r>
              <a:t>I know I don’t want to</a:t>
            </a:r>
          </a:p>
          <a:p>
            <a:pPr/>
            <a:r>
              <a:t>So many things on the internet today </a:t>
            </a:r>
          </a:p>
          <a:p>
            <a:pPr/>
            <a:r>
              <a:t>We can’t live without search bars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There’s no crocodile</a:t>
            </a:r>
          </a:p>
          <a:p>
            <a:pPr/>
            <a:r>
              <a:t>Crocodile is a kind of sweater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Custom analyzer - the big thing</a:t>
            </a:r>
          </a:p>
          <a:p>
            <a:pPr defTabSz="457200">
              <a:defRPr sz="2200"/>
            </a:pPr>
            <a:r>
              <a:t>3 filters - look at synonym_hehe</a:t>
            </a:r>
          </a:p>
          <a:p>
            <a:pPr defTabSz="457200">
              <a:defRPr sz="2200"/>
            </a:pPr>
            <a:r>
              <a:t>Crocodile, fence and sweater are treated as equal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sweaters, aka crocodiles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all know that suggesters are very useful</a:t>
            </a:r>
          </a:p>
          <a:p>
            <a:pPr/>
            <a:r>
              <a:t>Complicated idea</a:t>
            </a:r>
          </a:p>
          <a:p>
            <a:pPr/>
            <a:r>
              <a:t>I’ll show a phrase suggester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Phrase suggester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hits</a:t>
            </a:r>
          </a:p>
          <a:p>
            <a:pPr/>
            <a:r>
              <a:t>Suggestion</a:t>
            </a:r>
          </a:p>
          <a:p>
            <a:pPr/>
            <a:r>
              <a:t>Highlighted coat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Autocomplete is useful in online stores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 Elasticsearch simplest way is set the field type to „search_as_you_type”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Example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such thing as swims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search_as_you_type means whole phrases will be saved and returned as autocomplete suggeestions</a:t>
            </a:r>
          </a:p>
          <a:p>
            <a:pPr defTabSz="457200">
              <a:defRPr sz="2200"/>
            </a:pPr>
            <a:r>
              <a:t>You need a special query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sweaters, aka crocodiles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Steve Jobs explains what search is (look at the year!)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~10 years before Google was founded!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Steve Jobs was known as a man that knows what people want before they realize they want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Mówi, że interesuje go przyszłość (trochę gra słów)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33 years later the world is a different place. What are your options when you want to have a search bar in your website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8" name="Shape 3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ELK stack składa się obecnie z 4 aplikacji - Elasticsearch, logstash, kibana i beats. </a:t>
            </a:r>
          </a:p>
          <a:p>
            <a:pPr defTabSz="457200">
              <a:defRPr sz="2200"/>
            </a:pPr>
            <a:r>
              <a:t>Początkowo beatsów nie było, stąd nie ma “b” w skrócie.</a:t>
            </a:r>
          </a:p>
          <a:p>
            <a:pPr defTabSz="457200">
              <a:defRPr sz="2200"/>
            </a:pPr>
            <a:r>
              <a:t>ELK stack to poważna część systemu mikrousług - możemy zbierać logi (logstash), indeksować je (elasticsearch) i wizualizować (kibana). </a:t>
            </a:r>
          </a:p>
          <a:p>
            <a:pPr defTabSz="457200">
              <a:defRPr sz="2200"/>
            </a:pPr>
            <a:r>
              <a:t>Dzięki beatsom możemy też dodać metryki. </a:t>
            </a:r>
          </a:p>
          <a:p>
            <a:pPr defTabSz="457200">
              <a:defRPr sz="2200"/>
            </a:pPr>
            <a:r>
              <a:t>I mamy duży kawałek infrastruktury mikrousług.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imagine your grandma really likes knitting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She can knit everything - from swimsuits, through sweaters to coats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She comes to you and asks you for help setting up an online store where she can sell her merch 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The requirement is people should be able to look for stuff using a search bar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You need a search engine. What do you do?</a:t>
            </a:r>
          </a:p>
          <a:p>
            <a:pPr lvl="1" marL="601578" indent="-220578" defTabSz="457200">
              <a:buSzPct val="100000"/>
              <a:buChar char="-"/>
              <a:defRPr sz="2200"/>
            </a:pPr>
            <a:r>
              <a:t>Find an existing one and use it</a:t>
            </a:r>
          </a:p>
          <a:p>
            <a:pPr lvl="1" marL="601578" indent="-220578" defTabSz="457200">
              <a:buSzPct val="100000"/>
              <a:buChar char="-"/>
              <a:defRPr sz="2200"/>
            </a:pPr>
            <a:r>
              <a:t>create a startup, get funding, dedicate a few years, and create a new, state-of-the art one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That’s like 50/50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Grandma has already made a lot of clothes, like she can’t even leave hear room cause the door is blocked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 let’s assume we want to use an existing one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Szukamy w Googlach - może coś już jest?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Pierwsze wyniki - coś chyba jest. Kolejne - 6 top - (obrazek wtf) czyli jest co najmniej 6, spoko!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Widzę, że popularny jest jakiś Solr i jakiś Elasticsearch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Szukamy dalej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WTF? </a:t>
            </a:r>
          </a:p>
          <a:p>
            <a:pPr defTabSz="457200">
              <a:defRPr sz="2200"/>
            </a:pPr>
            <a:r>
              <a:t>There’s a lot of existing tools - we need to choose one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Elasticsearcha.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nie wiem, czy ES jest najlepszy, ale od kilku lat szybko się rozwija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sama firma Elastic offers a whole ecosystem of products with streamlined integration capabilities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- we’re going to have a store, so first we need to have an index to store products in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Index = database table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To create index you need mapping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Mapping = schema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reść - poziom 1…"/>
          <p:cNvSpPr txBox="1"/>
          <p:nvPr>
            <p:ph type="body" sz="quarter" idx="1"/>
          </p:nvPr>
        </p:nvSpPr>
        <p:spPr>
          <a:xfrm>
            <a:off x="4833937" y="8947546"/>
            <a:ext cx="14716126" cy="64879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889000" indent="-444500" algn="ctr">
              <a:spcBef>
                <a:spcPts val="0"/>
              </a:spcBef>
              <a:defRPr i="1" sz="3200"/>
            </a:lvl2pPr>
            <a:lvl3pPr marL="1333500" indent="-444500" algn="ctr">
              <a:spcBef>
                <a:spcPts val="0"/>
              </a:spcBef>
              <a:defRPr i="1" sz="3200"/>
            </a:lvl3pPr>
            <a:lvl4pPr marL="1778000" indent="-444500" algn="ctr">
              <a:spcBef>
                <a:spcPts val="0"/>
              </a:spcBef>
              <a:defRPr i="1" sz="3200"/>
            </a:lvl4pPr>
            <a:lvl5pPr marL="2222500" indent="-444500" algn="ctr">
              <a:spcBef>
                <a:spcPts val="0"/>
              </a:spcBef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4" name="„Wpisz tu cytat.”"/>
          <p:cNvSpPr txBox="1"/>
          <p:nvPr>
            <p:ph type="body" sz="quarter" idx="21"/>
          </p:nvPr>
        </p:nvSpPr>
        <p:spPr>
          <a:xfrm>
            <a:off x="4833937" y="6000626"/>
            <a:ext cx="14716126" cy="85749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azek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2"/>
          <p:cNvSpPr/>
          <p:nvPr/>
        </p:nvSpPr>
        <p:spPr>
          <a:xfrm>
            <a:off x="2876549" y="1700212"/>
            <a:ext cx="18445164" cy="1843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8" name="Shape 3"/>
          <p:cNvSpPr/>
          <p:nvPr/>
        </p:nvSpPr>
        <p:spPr>
          <a:xfrm>
            <a:off x="3047999" y="11301412"/>
            <a:ext cx="18416589" cy="700088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1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866776" y="5743578"/>
            <a:ext cx="9244015" cy="171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5"/>
          <p:cNvSpPr txBox="1"/>
          <p:nvPr/>
        </p:nvSpPr>
        <p:spPr>
          <a:xfrm>
            <a:off x="13288677" y="11253819"/>
            <a:ext cx="7986714" cy="7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/>
          <a:p>
            <a:pPr algn="r" defTabSz="819150">
              <a:defRPr sz="4600">
                <a:latin typeface="Arial"/>
                <a:ea typeface="Arial"/>
                <a:cs typeface="Arial"/>
                <a:sym typeface="Arial"/>
              </a:defRPr>
            </a:pPr>
            <a:r>
              <a:t>@</a:t>
            </a:r>
            <a:r>
              <a:t>Y</a:t>
            </a:r>
            <a:r>
              <a:t>ourTwitterHandle</a:t>
            </a:r>
          </a:p>
        </p:txBody>
      </p:sp>
      <p:sp>
        <p:nvSpPr>
          <p:cNvPr id="121" name="Shape 6"/>
          <p:cNvSpPr txBox="1"/>
          <p:nvPr/>
        </p:nvSpPr>
        <p:spPr>
          <a:xfrm>
            <a:off x="3839239" y="11253819"/>
            <a:ext cx="6629401" cy="7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/>
          <a:p>
            <a:pPr algn="l" defTabSz="819150">
              <a:defRPr sz="4600">
                <a:latin typeface="Arial"/>
                <a:ea typeface="Arial"/>
                <a:cs typeface="Arial"/>
                <a:sym typeface="Arial"/>
              </a:defRPr>
            </a:pPr>
            <a:r>
              <a:t>#D</a:t>
            </a:r>
            <a:r>
              <a:t>evoxxPL</a:t>
            </a:r>
          </a:p>
        </p:txBody>
      </p:sp>
      <p:pic>
        <p:nvPicPr>
          <p:cNvPr id="1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9" y="11209776"/>
            <a:ext cx="869075" cy="86907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0"/>
          <p:cNvSpPr/>
          <p:nvPr/>
        </p:nvSpPr>
        <p:spPr>
          <a:xfrm>
            <a:off x="2590799" y="1543049"/>
            <a:ext cx="2400301" cy="976674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2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23863" y="5829298"/>
            <a:ext cx="8943977" cy="117157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kst tytułowy"/>
          <p:cNvSpPr txBox="1"/>
          <p:nvPr>
            <p:ph type="title"/>
          </p:nvPr>
        </p:nvSpPr>
        <p:spPr>
          <a:xfrm>
            <a:off x="5462587" y="2157412"/>
            <a:ext cx="15601951" cy="3471863"/>
          </a:xfrm>
          <a:prstGeom prst="rect">
            <a:avLst/>
          </a:prstGeom>
        </p:spPr>
        <p:txBody>
          <a:bodyPr lIns="0" tIns="0" rIns="0" bIns="0" anchor="b"/>
          <a:lstStyle>
            <a:lvl1pPr defTabSz="819150">
              <a:defRPr b="1" sz="10600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126" name="Treść - poziom 1…"/>
          <p:cNvSpPr txBox="1"/>
          <p:nvPr>
            <p:ph type="body" sz="quarter" idx="1"/>
          </p:nvPr>
        </p:nvSpPr>
        <p:spPr>
          <a:xfrm>
            <a:off x="8777287" y="5629275"/>
            <a:ext cx="8958263" cy="325755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7" name="Numer slajdu"/>
          <p:cNvSpPr txBox="1"/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51434" tIns="51434" rIns="51434" bIns="51434" anchor="ctr"/>
          <a:lstStyle>
            <a:lvl1pPr algn="r" defTabSz="819150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2"/>
          <p:cNvSpPr/>
          <p:nvPr/>
        </p:nvSpPr>
        <p:spPr>
          <a:xfrm>
            <a:off x="-228600" y="-19050"/>
            <a:ext cx="24593550" cy="2457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5" name="Shape 3"/>
          <p:cNvSpPr/>
          <p:nvPr/>
        </p:nvSpPr>
        <p:spPr>
          <a:xfrm>
            <a:off x="0" y="12782550"/>
            <a:ext cx="24555450" cy="933450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3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5219700" y="5372104"/>
            <a:ext cx="12325352" cy="228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5"/>
          <p:cNvSpPr txBox="1"/>
          <p:nvPr/>
        </p:nvSpPr>
        <p:spPr>
          <a:xfrm>
            <a:off x="13654236" y="12824273"/>
            <a:ext cx="10648952" cy="8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algn="r" defTabSz="819150"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@</a:t>
            </a:r>
            <a:r>
              <a:t>przgum</a:t>
            </a:r>
          </a:p>
        </p:txBody>
      </p:sp>
      <p:sp>
        <p:nvSpPr>
          <p:cNvPr id="138" name="Shape 6"/>
          <p:cNvSpPr txBox="1"/>
          <p:nvPr/>
        </p:nvSpPr>
        <p:spPr>
          <a:xfrm>
            <a:off x="1054985" y="12824273"/>
            <a:ext cx="8839201" cy="8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algn="l" defTabSz="819150"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#D</a:t>
            </a:r>
            <a:r>
              <a:t>evoxxPL</a:t>
            </a:r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660368"/>
            <a:ext cx="1158766" cy="11587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0"/>
          <p:cNvSpPr/>
          <p:nvPr/>
        </p:nvSpPr>
        <p:spPr>
          <a:xfrm>
            <a:off x="-609600" y="-228601"/>
            <a:ext cx="3200400" cy="13022320"/>
          </a:xfrm>
          <a:prstGeom prst="rect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4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629150" y="5486398"/>
            <a:ext cx="11925302" cy="1562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kst tytułowy"/>
          <p:cNvSpPr txBox="1"/>
          <p:nvPr>
            <p:ph type="title"/>
          </p:nvPr>
        </p:nvSpPr>
        <p:spPr>
          <a:xfrm>
            <a:off x="3219450" y="590550"/>
            <a:ext cx="20802600" cy="4629150"/>
          </a:xfrm>
          <a:prstGeom prst="rect">
            <a:avLst/>
          </a:prstGeom>
        </p:spPr>
        <p:txBody>
          <a:bodyPr lIns="0" tIns="0" rIns="0" bIns="0" anchor="b"/>
          <a:lstStyle>
            <a:lvl1pPr defTabSz="819150">
              <a:defRPr b="1" sz="10800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143" name="Treść - poziom 1…"/>
          <p:cNvSpPr txBox="1"/>
          <p:nvPr>
            <p:ph type="body" sz="quarter" idx="1"/>
          </p:nvPr>
        </p:nvSpPr>
        <p:spPr>
          <a:xfrm>
            <a:off x="7639050" y="5219700"/>
            <a:ext cx="11944350" cy="4343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44" name="Numer slajdu"/>
          <p:cNvSpPr txBox="1"/>
          <p:nvPr>
            <p:ph type="sldNum" sz="quarter" idx="2"/>
          </p:nvPr>
        </p:nvSpPr>
        <p:spPr>
          <a:xfrm>
            <a:off x="11785600" y="12344400"/>
            <a:ext cx="5689601" cy="73660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 defTabSz="81915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/>
          <p:nvPr>
            <p:ph type="pic" sz="half" idx="21"/>
          </p:nvPr>
        </p:nvSpPr>
        <p:spPr>
          <a:xfrm>
            <a:off x="5329061" y="406545"/>
            <a:ext cx="13716005" cy="91487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/>
          <p:nvPr>
            <p:ph type="pic" idx="21"/>
          </p:nvPr>
        </p:nvSpPr>
        <p:spPr>
          <a:xfrm>
            <a:off x="6231433" y="863202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azek"/>
          <p:cNvSpPr/>
          <p:nvPr>
            <p:ph type="pic" sz="half" idx="21"/>
          </p:nvPr>
        </p:nvSpPr>
        <p:spPr>
          <a:xfrm>
            <a:off x="8794253" y="3637358"/>
            <a:ext cx="13260587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razek"/>
          <p:cNvSpPr/>
          <p:nvPr>
            <p:ph type="pic" sz="quarter" idx="21"/>
          </p:nvPr>
        </p:nvSpPr>
        <p:spPr>
          <a:xfrm>
            <a:off x="12442031" y="7072312"/>
            <a:ext cx="8514490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azek"/>
          <p:cNvSpPr/>
          <p:nvPr>
            <p:ph type="pic" sz="quarter" idx="22"/>
          </p:nvPr>
        </p:nvSpPr>
        <p:spPr>
          <a:xfrm>
            <a:off x="12192000" y="1250156"/>
            <a:ext cx="8251032" cy="5500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Obrazek"/>
          <p:cNvSpPr/>
          <p:nvPr>
            <p:ph type="pic" idx="23"/>
          </p:nvPr>
        </p:nvSpPr>
        <p:spPr>
          <a:xfrm>
            <a:off x="-291704" y="1250156"/>
            <a:ext cx="16850322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13255625" y="3962399"/>
            <a:ext cx="7162800" cy="975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eg"/><Relationship Id="rId4" Type="http://schemas.openxmlformats.org/officeDocument/2006/relationships/hyperlink" Target="https://flic.kr/p/bDsFkG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openxmlformats.org/officeDocument/2006/relationships/hyperlink" Target="https://flic.kr/p/bDsFkG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www.elastic.co/guide/en/elasticsearch/reference/current/query-dsl.html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s://www.elastic.co/guide/en/elasticsearch/reference/current/query-dsl.html" TargetMode="External"/><Relationship Id="rId5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freepik.com" TargetMode="External"/><Relationship Id="rId5" Type="http://schemas.openxmlformats.org/officeDocument/2006/relationships/hyperlink" Target="http://www.flaticon.com" TargetMode="External"/><Relationship Id="rId6" Type="http://schemas.openxmlformats.org/officeDocument/2006/relationships/image" Target="../media/image1.tif"/><Relationship Id="rId7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hyperlink" Target="https://www.elastic.co/what-is/elk-stack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github.com/gumula/elasticsearch101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Relationship Id="rId4" Type="http://schemas.openxmlformats.org/officeDocument/2006/relationships/hyperlink" Target="https://creativecommons.org/licenses/by-sa/4.0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text search with Elasticsearch</a:t>
            </a:r>
          </a:p>
        </p:txBody>
      </p:sp>
      <p:sp>
        <p:nvSpPr>
          <p:cNvPr id="154" name="Shape 43"/>
          <p:cNvSpPr txBox="1"/>
          <p:nvPr>
            <p:ph type="body" sz="quarter" idx="1"/>
          </p:nvPr>
        </p:nvSpPr>
        <p:spPr>
          <a:xfrm>
            <a:off x="7639050" y="6654797"/>
            <a:ext cx="11944350" cy="2908300"/>
          </a:xfrm>
          <a:prstGeom prst="rect">
            <a:avLst/>
          </a:prstGeom>
        </p:spPr>
        <p:txBody>
          <a:bodyPr/>
          <a:lstStyle/>
          <a:p>
            <a:pPr/>
            <a:r>
              <a:t>Przemysław Gumuła</a:t>
            </a:r>
            <a:endParaRPr sz="2600">
              <a:solidFill>
                <a:srgbClr val="000000"/>
              </a:solidFill>
            </a:endParaRPr>
          </a:p>
          <a:p>
            <a:pPr/>
            <a:r>
              <a:t>@Allegro</a:t>
            </a:r>
          </a:p>
        </p:txBody>
      </p:sp>
      <p:pic>
        <p:nvPicPr>
          <p:cNvPr id="155" name="Graphic 2" descr="Graphic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83396" y="102679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3"/>
          <p:cNvSpPr txBox="1"/>
          <p:nvPr/>
        </p:nvSpPr>
        <p:spPr>
          <a:xfrm>
            <a:off x="18522261" y="10288776"/>
            <a:ext cx="497977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defTabSz="81915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Platinum Sponsor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UT /test…"/>
          <p:cNvSpPr txBox="1"/>
          <p:nvPr/>
        </p:nvSpPr>
        <p:spPr>
          <a:xfrm>
            <a:off x="5237092" y="3055540"/>
            <a:ext cx="14326388" cy="760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test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"number_of_shards"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„number_of_replicas"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"field1"</a:t>
            </a:r>
            <a:r>
              <a:t> : {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UT http://localhost:9200/products…"/>
          <p:cNvSpPr txBox="1"/>
          <p:nvPr/>
        </p:nvSpPr>
        <p:spPr>
          <a:xfrm>
            <a:off x="831167" y="1849040"/>
            <a:ext cx="22721665" cy="10017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http://localhost:9200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Overbought-Stocks-and-Oversold-Stocks_half.jpg" descr="Overbought-Stocks-and-Oversold-Stocks_hal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8805" y="0"/>
            <a:ext cx="884039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Oversold on the left, Overbought on the right &quot;Empty shelves at a grocery store&quot; by Chris Waits"/>
          <p:cNvSpPr txBox="1"/>
          <p:nvPr/>
        </p:nvSpPr>
        <p:spPr>
          <a:xfrm>
            <a:off x="7461108" y="13013086"/>
            <a:ext cx="9749855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642937">
              <a:defRPr sz="180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Oversold on the left, Overbought on the </a:t>
            </a:r>
            <a:r>
              <a:rPr>
                <a:solidFill>
                  <a:srgbClr val="696969"/>
                </a:solidFill>
              </a:rPr>
              <a:t>right "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rPr>
                <a:solidFill>
                  <a:srgbClr val="696969"/>
                </a:solidFill>
              </a:rP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mport requests…"/>
          <p:cNvSpPr txBox="1"/>
          <p:nvPr/>
        </p:nvSpPr>
        <p:spPr>
          <a:xfrm>
            <a:off x="1244097" y="80962"/>
            <a:ext cx="12542169" cy="135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requests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products = [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"sweater with long sleeves",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100,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"lamb wool",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"white"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"sweater with amazing sleeves",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100,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"lamb wool",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"white"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"shirt with short sleeves",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40,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"cotton",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"red"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"one piece swimsuit",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120,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"baby alpaca",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"green"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"two piece swimsuit",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140,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"baby alpaca",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"red"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"winter coat with hood",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"winter coat knitted during long winter nights",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120,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"lamb wool shining in blue",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"yellow"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for product in products: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response = requests.post("http://localhost:9200/products/_doc", json=product)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print(response.status_code)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Overbought-Stocks-and-Oversold-Stocks.jpg" descr="Overbought-Stocks-and-Oversold-Stock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0"/>
            <a:ext cx="18288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Oversold on the left, Overbought on the right &quot;Empty shelves at a grocery store&quot; by Chris Waits"/>
          <p:cNvSpPr txBox="1"/>
          <p:nvPr/>
        </p:nvSpPr>
        <p:spPr>
          <a:xfrm>
            <a:off x="6864760" y="13258545"/>
            <a:ext cx="974985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Oversold on the left, Overbought on the right "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INDEX"/>
          <p:cNvSpPr txBox="1"/>
          <p:nvPr/>
        </p:nvSpPr>
        <p:spPr>
          <a:xfrm>
            <a:off x="2379395" y="3649718"/>
            <a:ext cx="19625209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Queries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031" y="-51638"/>
            <a:ext cx="6357938" cy="1262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https://www.elastic.co/guide/en/elasticsearch/reference/current/query-dsl.html"/>
          <p:cNvSpPr txBox="1"/>
          <p:nvPr/>
        </p:nvSpPr>
        <p:spPr>
          <a:xfrm>
            <a:off x="4905650" y="12684413"/>
            <a:ext cx="14572700" cy="8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59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031" y="-51638"/>
            <a:ext cx="6357938" cy="1262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https://www.elastic.co/guide/en/elasticsearch/reference/current/query-dsl.html"/>
          <p:cNvSpPr txBox="1"/>
          <p:nvPr/>
        </p:nvSpPr>
        <p:spPr>
          <a:xfrm>
            <a:off x="3735237" y="12658486"/>
            <a:ext cx="16766971" cy="8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59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  <p:pic>
        <p:nvPicPr>
          <p:cNvPr id="236" name="Prostokąt Prostokąt" descr="Prostokąt Prostokąt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05382" y="5976424"/>
            <a:ext cx="3138087" cy="85725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Prostokąt"/>
          <p:cNvSpPr/>
          <p:nvPr/>
        </p:nvSpPr>
        <p:spPr>
          <a:xfrm>
            <a:off x="8965496" y="-76233"/>
            <a:ext cx="6965901" cy="6062669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38" name="Prostokąt"/>
          <p:cNvSpPr/>
          <p:nvPr/>
        </p:nvSpPr>
        <p:spPr>
          <a:xfrm>
            <a:off x="8709049" y="6791828"/>
            <a:ext cx="6965901" cy="6062668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39" name="Prostokąt"/>
          <p:cNvSpPr/>
          <p:nvPr/>
        </p:nvSpPr>
        <p:spPr>
          <a:xfrm>
            <a:off x="13240739" y="4354581"/>
            <a:ext cx="6965901" cy="6062669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ET /products/_mapping"/>
          <p:cNvSpPr txBox="1"/>
          <p:nvPr/>
        </p:nvSpPr>
        <p:spPr>
          <a:xfrm>
            <a:off x="38191" y="-61536"/>
            <a:ext cx="12262557" cy="2093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GET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products/_mapping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44" name="{…"/>
          <p:cNvSpPr txBox="1"/>
          <p:nvPr/>
        </p:nvSpPr>
        <p:spPr>
          <a:xfrm>
            <a:off x="10958535" y="584006"/>
            <a:ext cx="10991417" cy="1294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lvl="8" indent="1828800" algn="l" defTabSz="457200">
              <a:lnSpc>
                <a:spcPts val="5500"/>
              </a:lnSpc>
              <a:defRPr sz="3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"products"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lvl="8" indent="1828800" algn="l" defTabSz="457200">
              <a:lnSpc>
                <a:spcPts val="5500"/>
              </a:lnSpc>
              <a:defRPr sz="3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"properties"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45" name="Linia"/>
          <p:cNvSpPr/>
          <p:nvPr/>
        </p:nvSpPr>
        <p:spPr>
          <a:xfrm>
            <a:off x="9036553" y="985024"/>
            <a:ext cx="2102398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ET /products/_count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GET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products/_count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50" name="{…"/>
          <p:cNvSpPr txBox="1"/>
          <p:nvPr/>
        </p:nvSpPr>
        <p:spPr>
          <a:xfrm>
            <a:off x="12594047" y="427269"/>
            <a:ext cx="9330830" cy="750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"count"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6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"_shards"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"successful"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"skipped"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"failed"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51" name="Linia"/>
          <p:cNvSpPr/>
          <p:nvPr/>
        </p:nvSpPr>
        <p:spPr>
          <a:xfrm>
            <a:off x="8317919" y="1016783"/>
            <a:ext cx="2102398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115" y="-66080"/>
            <a:ext cx="24812059" cy="1384813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rostokąt"/>
          <p:cNvSpPr/>
          <p:nvPr/>
        </p:nvSpPr>
        <p:spPr>
          <a:xfrm>
            <a:off x="5513658" y="80536"/>
            <a:ext cx="1691268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GET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54" name="{…"/>
          <p:cNvSpPr txBox="1"/>
          <p:nvPr/>
        </p:nvSpPr>
        <p:spPr>
          <a:xfrm>
            <a:off x="12197560" y="-153214"/>
            <a:ext cx="12848011" cy="144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"took"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"timed_out"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"_shards"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"successful"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"skipped"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"failed"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"hits"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{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"value"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6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"relation"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"eq"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"max_score"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"V4XUbXsBQXuh5yBN09vO"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 .. ..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"XIXUbXsBQXuh5yBN09vd"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with hood"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knitted during long winter nights"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"lamb wool shining in blue"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"yellow"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55" name="Linia"/>
          <p:cNvSpPr/>
          <p:nvPr/>
        </p:nvSpPr>
        <p:spPr>
          <a:xfrm>
            <a:off x="8788748" y="1016783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0" name="{…"/>
          <p:cNvSpPr txBox="1"/>
          <p:nvPr/>
        </p:nvSpPr>
        <p:spPr>
          <a:xfrm>
            <a:off x="12098438" y="-2972924"/>
            <a:ext cx="11624643" cy="1708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"took"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"timed_out"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"_shards"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"successful"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"skipped"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"failed"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"hits"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{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"value"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2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"relation"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"eq"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"max_score"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0.99270093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"V4XUbXsBQXuh5yBN09vO"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0.99270093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"WIXUbXsBQXuh5yBN09vQ"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0.99270093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61" name="{…"/>
          <p:cNvSpPr txBox="1"/>
          <p:nvPr/>
        </p:nvSpPr>
        <p:spPr>
          <a:xfrm>
            <a:off x="247804" y="1085501"/>
            <a:ext cx="9514335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"sweater"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62" name="Linia"/>
          <p:cNvSpPr/>
          <p:nvPr/>
        </p:nvSpPr>
        <p:spPr>
          <a:xfrm>
            <a:off x="10077333" y="3760439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7" name="&quot;hits&quot;: […"/>
          <p:cNvSpPr txBox="1"/>
          <p:nvPr/>
        </p:nvSpPr>
        <p:spPr>
          <a:xfrm>
            <a:off x="12147999" y="-71438"/>
            <a:ext cx="10944145" cy="138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3800"/>
              </a:lnSpc>
              <a:defRPr sz="1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"WYXUbXsBQXuh5yBN09vV"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1.48521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"shirt with short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40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"cotton"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"red"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"V4XUbXsBQXuh5yBN09vO"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1.4723402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"WIXUbXsBQXuh5yBN09vQ"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1.4723402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"XIXUbXsBQXuh5yBN09vd"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0.9446428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with hood"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knitted during long winter nights"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"lamb wool shining in blue"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"yellow"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}}]</a:t>
            </a:r>
          </a:p>
        </p:txBody>
      </p:sp>
      <p:sp>
        <p:nvSpPr>
          <p:cNvPr id="268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"multi_match"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"shirt lamb wool"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A31515"/>
                </a:solidFill>
              </a:rPr>
              <a:t>"fields"</a:t>
            </a:r>
            <a:r>
              <a:t>: [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  <a:r>
              <a:rPr>
                <a:solidFill>
                  <a:srgbClr val="0451A5"/>
                </a:solidFill>
              </a:rPr>
              <a:t>"*bric"</a:t>
            </a:r>
            <a:r>
              <a:t>]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9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INDEX"/>
          <p:cNvSpPr txBox="1"/>
          <p:nvPr/>
        </p:nvSpPr>
        <p:spPr>
          <a:xfrm>
            <a:off x="3985652" y="3649718"/>
            <a:ext cx="16412694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INDEX"/>
          <p:cNvSpPr txBox="1"/>
          <p:nvPr/>
        </p:nvSpPr>
        <p:spPr>
          <a:xfrm>
            <a:off x="3985652" y="3649718"/>
            <a:ext cx="16412694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oc_1 — “In the summer the quick brown fox jumps over the lazy dog”…"/>
          <p:cNvSpPr txBox="1"/>
          <p:nvPr/>
        </p:nvSpPr>
        <p:spPr>
          <a:xfrm>
            <a:off x="3135836" y="538902"/>
            <a:ext cx="17516761" cy="198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oc_1 — “In the summer the quick brown fox jumps over the lazy dog”…"/>
          <p:cNvSpPr txBox="1"/>
          <p:nvPr/>
        </p:nvSpPr>
        <p:spPr>
          <a:xfrm>
            <a:off x="3135836" y="524262"/>
            <a:ext cx="17516761" cy="198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  <p:graphicFrame>
        <p:nvGraphicFramePr>
          <p:cNvPr id="286" name="Tabela"/>
          <p:cNvGraphicFramePr/>
          <p:nvPr/>
        </p:nvGraphicFramePr>
        <p:xfrm>
          <a:off x="5818092" y="3315698"/>
          <a:ext cx="12712096" cy="90930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233131"/>
                <a:gridCol w="4233131"/>
                <a:gridCol w="4233131"/>
              </a:tblGrid>
              <a:tr h="648596"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Term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Doc_1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Doc_2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quick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brown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fox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jumps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over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lazy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jumped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dog!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91" name="&quot;hits&quot;: […"/>
          <p:cNvSpPr txBox="1"/>
          <p:nvPr/>
        </p:nvSpPr>
        <p:spPr>
          <a:xfrm>
            <a:off x="12172780" y="-24975"/>
            <a:ext cx="10944145" cy="141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3800"/>
              </a:lnSpc>
              <a:defRPr sz="1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"94WJaHsBQXuh5yBNtdrU"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2.903901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"-IWJaHsBQXuh5yBNtdrl"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1.4186912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"_IWJaHsBQXuh5yBNtdrq"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0.42599016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</a:t>
            </a:r>
            <a:r>
              <a:t>with</a:t>
            </a:r>
            <a:r>
              <a:t> hood"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knitted during long winter nights"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"lamb wool shining in blue"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"yellow"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"-YWJaHsBQXuh5yBNtdrm"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0.42599016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"shirt </a:t>
            </a:r>
            <a:r>
              <a:t>with</a:t>
            </a:r>
            <a:r>
              <a:t> short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40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"cotton"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"red"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</p:txBody>
      </p:sp>
      <p:sp>
        <p:nvSpPr>
          <p:cNvPr id="292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</a:t>
            </a:r>
            <a:r>
              <a:t>with</a:t>
            </a:r>
            <a:r>
              <a:t> long"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93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analyzer_5.png" descr="analyze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2289524"/>
            <a:ext cx="18288003" cy="913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UT/products…"/>
          <p:cNvSpPr txBox="1"/>
          <p:nvPr/>
        </p:nvSpPr>
        <p:spPr>
          <a:xfrm>
            <a:off x="831167" y="-11510"/>
            <a:ext cx="22721665" cy="137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"text"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"custom_stopwords_hehe"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"text"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"custom_stopwords_hehe"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"analysis"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t>: 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t>"custom_stopwords_hehe"</a:t>
            </a:r>
            <a:r>
              <a:rPr>
                <a:solidFill>
                  <a:srgbClr val="000000"/>
                </a:solidFill>
              </a:rPr>
              <a:t>: { 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     </a:t>
            </a:r>
            <a:r>
              <a:rPr>
                <a:solidFill>
                  <a:srgbClr val="0451A5"/>
                </a:solidFill>
              </a:rPr>
              <a:t>"standard"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"stopwords"</a:t>
            </a:r>
            <a:r>
              <a:t>: [</a:t>
            </a:r>
            <a:r>
              <a:rPr>
                <a:solidFill>
                  <a:srgbClr val="0451A5"/>
                </a:solidFill>
              </a:rPr>
              <a:t>"with"</a:t>
            </a:r>
            <a:r>
              <a:t>]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51" y="-165202"/>
            <a:ext cx="14538829" cy="811442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rostokąt"/>
          <p:cNvSpPr/>
          <p:nvPr/>
        </p:nvSpPr>
        <p:spPr>
          <a:xfrm>
            <a:off x="3085170" y="-315952"/>
            <a:ext cx="10469272" cy="10296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67" name="Icons made by Freepik from www.flaticon.com"/>
          <p:cNvSpPr txBox="1"/>
          <p:nvPr/>
        </p:nvSpPr>
        <p:spPr>
          <a:xfrm>
            <a:off x="19278907" y="13309779"/>
            <a:ext cx="5055845" cy="42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800"/>
            </a:pPr>
            <a:r>
              <a:t>Icons made by </a:t>
            </a: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Freepik</a:t>
            </a:r>
            <a:r>
              <a:t> from </a:t>
            </a:r>
            <a:r>
              <a:rPr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www.flaticon.com</a:t>
            </a:r>
          </a:p>
        </p:txBody>
      </p:sp>
      <p:pic>
        <p:nvPicPr>
          <p:cNvPr id="168" name="Obrazek" descr="Obrazek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0825" y="6948821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Dymek dialogowy"/>
          <p:cNvSpPr/>
          <p:nvPr/>
        </p:nvSpPr>
        <p:spPr>
          <a:xfrm>
            <a:off x="8566304" y="3396412"/>
            <a:ext cx="12325777" cy="4834694"/>
          </a:xfrm>
          <a:prstGeom prst="wedgeEllipseCallout">
            <a:avLst>
              <a:gd name="adj1" fmla="val -49581"/>
              <a:gd name="adj2" fmla="val 6709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70" name="Hey honey,  I’m out of lamb wool.…"/>
          <p:cNvSpPr txBox="1"/>
          <p:nvPr/>
        </p:nvSpPr>
        <p:spPr>
          <a:xfrm>
            <a:off x="9510988" y="3520875"/>
            <a:ext cx="10094004" cy="3997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5000"/>
            </a:pPr>
            <a:r>
              <a:t>Hey honey, </a:t>
            </a:r>
            <a:br/>
            <a:r>
              <a:t>I’m out of lamb wool. </a:t>
            </a:r>
          </a:p>
          <a:p>
            <a:pPr>
              <a:defRPr sz="5000"/>
            </a:pPr>
            <a:r>
              <a:t>Can you please buy me some online?</a:t>
            </a:r>
          </a:p>
          <a:p>
            <a:pPr>
              <a:defRPr sz="5000"/>
            </a:pPr>
            <a:r>
              <a:t>You’re so good with computers! </a:t>
            </a:r>
          </a:p>
        </p:txBody>
      </p:sp>
      <p:pic>
        <p:nvPicPr>
          <p:cNvPr id="171" name="pngfind.com-meme-png-580180.png" descr="pngfind.com-meme-png-58018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21166" y="7468415"/>
            <a:ext cx="4616025" cy="6142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06" name="&quot;hits&quot;: […"/>
          <p:cNvSpPr txBox="1"/>
          <p:nvPr/>
        </p:nvSpPr>
        <p:spPr>
          <a:xfrm>
            <a:off x="12172780" y="1435525"/>
            <a:ext cx="12083406" cy="1119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"_YWpaHsBQXuh5yBNOdqJ"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2.5700645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"_oWpaHsBQXuh5yBNOdqK"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1.0296195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</p:txBody>
      </p:sp>
      <p:sp>
        <p:nvSpPr>
          <p:cNvPr id="307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08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rcRect l="314" t="16144" r="314" b="20605"/>
          <a:stretch>
            <a:fillRect/>
          </a:stretch>
        </p:blipFill>
        <p:spPr>
          <a:xfrm>
            <a:off x="4059832" y="3745096"/>
            <a:ext cx="16264223" cy="741217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INDEX"/>
          <p:cNvSpPr txBox="1"/>
          <p:nvPr/>
        </p:nvSpPr>
        <p:spPr>
          <a:xfrm>
            <a:off x="3678463" y="218782"/>
            <a:ext cx="17027075" cy="316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0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SYNONYMS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18" name="&quot;hits&quot;: []"/>
          <p:cNvSpPr txBox="1"/>
          <p:nvPr/>
        </p:nvSpPr>
        <p:spPr>
          <a:xfrm>
            <a:off x="14873853" y="4144652"/>
            <a:ext cx="6043031" cy="240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11000"/>
              </a:lnSpc>
              <a:defRPr sz="7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9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„crocodile"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20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UT/products…"/>
          <p:cNvSpPr txBox="1"/>
          <p:nvPr/>
        </p:nvSpPr>
        <p:spPr>
          <a:xfrm>
            <a:off x="831167" y="-487760"/>
            <a:ext cx="22721665" cy="14691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"text"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"custom_synonym_stopword_hehe"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"analysis"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t>"custom_synonym_stopword_hehe"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"tokenizer"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"standard"</a:t>
            </a:r>
            <a:r>
              <a:t>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"filter"</a:t>
            </a:r>
            <a:r>
              <a:t> : [</a:t>
            </a:r>
            <a:r>
              <a:rPr>
                <a:solidFill>
                  <a:srgbClr val="0451A5"/>
                </a:solidFill>
              </a:rPr>
              <a:t>"lowercase"</a:t>
            </a:r>
            <a:r>
              <a:t>, </a:t>
            </a:r>
            <a:r>
              <a:rPr>
                <a:solidFill>
                  <a:srgbClr val="0451A5"/>
                </a:solidFill>
              </a:rPr>
              <a:t>"stop_hehe"</a:t>
            </a:r>
            <a:r>
              <a:t>, </a:t>
            </a:r>
            <a:r>
              <a:rPr>
                <a:solidFill>
                  <a:srgbClr val="0451A5"/>
                </a:solidFill>
              </a:rPr>
              <a:t>"synonym_hehe"</a:t>
            </a:r>
            <a:r>
              <a:t>]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"filter"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"stop_hehe"</a:t>
            </a:r>
            <a:r>
              <a:t>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"stop"</a:t>
            </a:r>
            <a:r>
              <a:t>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"stopwords"</a:t>
            </a:r>
            <a:r>
              <a:t>: [</a:t>
            </a:r>
            <a:r>
              <a:rPr>
                <a:solidFill>
                  <a:srgbClr val="0451A5"/>
                </a:solidFill>
              </a:rPr>
              <a:t>"with"</a:t>
            </a:r>
            <a:r>
              <a:t>]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"synonym_hehe"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"synonym"</a:t>
            </a:r>
            <a:r>
              <a:t>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"synonyms"</a:t>
            </a:r>
            <a:r>
              <a:t> : [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    </a:t>
            </a:r>
            <a:r>
              <a:rPr>
                <a:solidFill>
                  <a:srgbClr val="0451A5"/>
                </a:solidFill>
              </a:rPr>
              <a:t>"crocodile, fence, sweater"</a:t>
            </a:r>
            <a:r>
              <a:t>, 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    </a:t>
            </a:r>
            <a:r>
              <a:rPr>
                <a:solidFill>
                  <a:srgbClr val="0451A5"/>
                </a:solidFill>
              </a:rPr>
              <a:t>"tree, corgi, swimsuit"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]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29" name="&quot;hits&quot;: […"/>
          <p:cNvSpPr txBox="1"/>
          <p:nvPr/>
        </p:nvSpPr>
        <p:spPr>
          <a:xfrm>
            <a:off x="11280682" y="536148"/>
            <a:ext cx="13000932" cy="122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"BIWuaHsBQXuh5yBNJtv6"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1.7321835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</a:t>
            </a:r>
            <a:r>
              <a:t>sweater</a:t>
            </a:r>
            <a:r>
              <a:t>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"A4WuaHsBQXuh5yBNJtv4"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1.7321835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</a:t>
            </a:r>
            <a:r>
              <a:t>sweater</a:t>
            </a:r>
            <a:r>
              <a:t>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</p:txBody>
      </p:sp>
      <p:sp>
        <p:nvSpPr>
          <p:cNvPr id="330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„crocodile"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31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31" y="3181301"/>
            <a:ext cx="24024096" cy="7291229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INDEX"/>
          <p:cNvSpPr txBox="1"/>
          <p:nvPr/>
        </p:nvSpPr>
        <p:spPr>
          <a:xfrm>
            <a:off x="2566147" y="119660"/>
            <a:ext cx="19251705" cy="316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0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SUGGESTERS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41" name="{…"/>
          <p:cNvSpPr txBox="1"/>
          <p:nvPr/>
        </p:nvSpPr>
        <p:spPr>
          <a:xfrm>
            <a:off x="175988" y="1052512"/>
            <a:ext cx="12482573" cy="1161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"suggest"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cat"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"simple_phrase"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"size"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"direct_generator"</a:t>
            </a:r>
            <a:r>
              <a:rPr>
                <a:solidFill>
                  <a:srgbClr val="000000"/>
                </a:solidFill>
              </a:rPr>
              <a:t>: [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"suggest_mode"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"always"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"min_word_length"</a:t>
            </a:r>
            <a:r>
              <a:rPr>
                <a:solidFill>
                  <a:srgbClr val="000000"/>
                </a:solidFill>
              </a:rPr>
              <a:t> : 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 ],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"highlight"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"pre_tag"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"&lt;em&gt;"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"post_tag"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"&lt;/em&gt;"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46" name="&quot;hits&quot;: {…"/>
          <p:cNvSpPr txBox="1"/>
          <p:nvPr/>
        </p:nvSpPr>
        <p:spPr>
          <a:xfrm>
            <a:off x="10165560" y="1389062"/>
            <a:ext cx="13903165" cy="1093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{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"value"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"relation"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"eq"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"max_score"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b="1">
                <a:solidFill>
                  <a:srgbClr val="0451A5"/>
                </a:solidFill>
              </a:rPr>
              <a:t>null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[]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"suggest"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"simple_phrase"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"winter cat"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"offset"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"length"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"options"</a:t>
            </a:r>
            <a:r>
              <a:t>: [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{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"winter coat"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"highlighted"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"winter &lt;em&gt;coat&lt;/em&gt;"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0.1959822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]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</p:txBody>
      </p:sp>
      <p:sp>
        <p:nvSpPr>
          <p:cNvPr id="347" name="{…"/>
          <p:cNvSpPr txBox="1"/>
          <p:nvPr/>
        </p:nvSpPr>
        <p:spPr>
          <a:xfrm>
            <a:off x="175988" y="1052512"/>
            <a:ext cx="12482573" cy="1161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"suggest"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cat"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"simple_phrase"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"size"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"direct_generator"</a:t>
            </a:r>
            <a:r>
              <a:rPr>
                <a:solidFill>
                  <a:srgbClr val="000000"/>
                </a:solidFill>
              </a:rPr>
              <a:t>: [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"suggest_mode"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"always"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"min_word_length"</a:t>
            </a:r>
            <a:r>
              <a:rPr>
                <a:solidFill>
                  <a:srgbClr val="000000"/>
                </a:solidFill>
              </a:rPr>
              <a:t> : 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 ],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"highlight"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"pre_tag"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"&lt;em&gt;"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"post_tag"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"&lt;/em&gt;"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48" name="Linia"/>
          <p:cNvSpPr/>
          <p:nvPr/>
        </p:nvSpPr>
        <p:spPr>
          <a:xfrm>
            <a:off x="10422166" y="7650975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953" y="3303864"/>
            <a:ext cx="23074094" cy="959387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INDEX"/>
          <p:cNvSpPr txBox="1"/>
          <p:nvPr/>
        </p:nvSpPr>
        <p:spPr>
          <a:xfrm>
            <a:off x="1383702" y="-103365"/>
            <a:ext cx="21616596" cy="3167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0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AUTOCOMPLETE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58" name="&quot;hits&quot;: []"/>
          <p:cNvSpPr txBox="1"/>
          <p:nvPr/>
        </p:nvSpPr>
        <p:spPr>
          <a:xfrm>
            <a:off x="14873853" y="4144652"/>
            <a:ext cx="6043030" cy="240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11000"/>
              </a:lnSpc>
              <a:defRPr sz="7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9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„</a:t>
            </a:r>
            <a:r>
              <a:t>swims</a:t>
            </a:r>
            <a:r>
              <a:t>”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60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jobs.mp4" descr="job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19173" y="285173"/>
            <a:ext cx="13453204" cy="13453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0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UT/products…"/>
          <p:cNvSpPr txBox="1"/>
          <p:nvPr/>
        </p:nvSpPr>
        <p:spPr>
          <a:xfrm>
            <a:off x="831167" y="1264840"/>
            <a:ext cx="22721665" cy="1118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8100"/>
              </a:lnSpc>
              <a:defRPr sz="53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100"/>
              </a:lnSpc>
              <a:defRPr sz="53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t>"search_as_you_type"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69" name="&quot;hits&quot;: […"/>
          <p:cNvSpPr txBox="1"/>
          <p:nvPr/>
        </p:nvSpPr>
        <p:spPr>
          <a:xfrm>
            <a:off x="11875414" y="119062"/>
            <a:ext cx="11624643" cy="134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400"/>
              </a:lnSpc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"ToXFaHsBQXuh5yBNNNul"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"one piece </a:t>
            </a:r>
            <a:r>
              <a:rPr>
                <a:solidFill>
                  <a:srgbClr val="0451A5"/>
                </a:solidFill>
              </a:rPr>
              <a:t>swimsuit</a:t>
            </a:r>
            <a:r>
              <a:rPr>
                <a:solidFill>
                  <a:srgbClr val="0451A5"/>
                </a:solidFill>
              </a:rPr>
              <a:t>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"baby alpaca"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"green"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"T4XFaHsBQXuh5yBNNNun"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"two piece </a:t>
            </a:r>
            <a:r>
              <a:rPr>
                <a:solidFill>
                  <a:srgbClr val="0451A5"/>
                </a:solidFill>
              </a:rPr>
              <a:t>swimsuit</a:t>
            </a:r>
            <a:r>
              <a:rPr>
                <a:solidFill>
                  <a:srgbClr val="0451A5"/>
                </a:solidFill>
              </a:rPr>
              <a:t>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140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"baby alpaca"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"red"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70" name="{…"/>
          <p:cNvSpPr txBox="1"/>
          <p:nvPr/>
        </p:nvSpPr>
        <p:spPr>
          <a:xfrm>
            <a:off x="175988" y="1800728"/>
            <a:ext cx="12482573" cy="867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"multi_match"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"swims"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"bool_prefix"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"fields"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700"/>
              </a:lnSpc>
              <a:defRPr sz="41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"title._2gram"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"title._3gram"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]</a:t>
            </a: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71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8702" y="77083"/>
            <a:ext cx="18366596" cy="13561834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https://www.elastic.co/what-is/elk-stack"/>
          <p:cNvSpPr txBox="1"/>
          <p:nvPr/>
        </p:nvSpPr>
        <p:spPr>
          <a:xfrm>
            <a:off x="6972369" y="12364281"/>
            <a:ext cx="10307205" cy="111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8000"/>
              </a:lnSpc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https://www.elastic.co/what-is/elk-stack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42"/>
          <p:cNvSpPr txBox="1"/>
          <p:nvPr>
            <p:ph type="title"/>
          </p:nvPr>
        </p:nvSpPr>
        <p:spPr>
          <a:xfrm>
            <a:off x="3209925" y="-2754816"/>
            <a:ext cx="20802600" cy="4629151"/>
          </a:xfrm>
          <a:prstGeom prst="rect">
            <a:avLst/>
          </a:prstGeom>
        </p:spPr>
        <p:txBody>
          <a:bodyPr/>
          <a:lstStyle/>
          <a:p>
            <a:pPr/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Questions</a:t>
            </a:r>
            <a:r>
              <a:rPr b="0"/>
              <a:t>?</a:t>
            </a:r>
          </a:p>
        </p:txBody>
      </p:sp>
      <p:sp>
        <p:nvSpPr>
          <p:cNvPr id="381" name="Shape 43"/>
          <p:cNvSpPr txBox="1"/>
          <p:nvPr>
            <p:ph type="body" sz="quarter" idx="1"/>
          </p:nvPr>
        </p:nvSpPr>
        <p:spPr>
          <a:xfrm>
            <a:off x="7639049" y="11313039"/>
            <a:ext cx="11944351" cy="2908300"/>
          </a:xfrm>
          <a:prstGeom prst="rect">
            <a:avLst/>
          </a:prstGeom>
        </p:spPr>
        <p:txBody>
          <a:bodyPr/>
          <a:lstStyle/>
          <a:p>
            <a:pPr/>
            <a:r>
              <a:t>Przemysław Gumuła</a:t>
            </a:r>
            <a:endParaRPr sz="2600">
              <a:solidFill>
                <a:srgbClr val="000000"/>
              </a:solidFill>
            </a:endParaRPr>
          </a:p>
          <a:p>
            <a:pPr/>
            <a:r>
              <a:t>Allegro</a:t>
            </a:r>
          </a:p>
        </p:txBody>
      </p:sp>
      <p:pic>
        <p:nvPicPr>
          <p:cNvPr id="382" name="Graphic 2" descr="Graphic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3396" y="102679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extBox 3"/>
          <p:cNvSpPr txBox="1"/>
          <p:nvPr/>
        </p:nvSpPr>
        <p:spPr>
          <a:xfrm>
            <a:off x="18522261" y="10288776"/>
            <a:ext cx="497977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defTabSz="81915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Platinum Sponsor</a:t>
            </a:r>
          </a:p>
        </p:txBody>
      </p:sp>
      <p:sp>
        <p:nvSpPr>
          <p:cNvPr id="384" name="Share your feedback!"/>
          <p:cNvSpPr txBox="1"/>
          <p:nvPr/>
        </p:nvSpPr>
        <p:spPr>
          <a:xfrm>
            <a:off x="5684177" y="3551483"/>
            <a:ext cx="15854097" cy="199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2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Share your feedback!</a:t>
            </a:r>
          </a:p>
        </p:txBody>
      </p:sp>
      <p:sp>
        <p:nvSpPr>
          <p:cNvPr id="385" name="https://github.com/gumula/elasticsearch101"/>
          <p:cNvSpPr txBox="1"/>
          <p:nvPr/>
        </p:nvSpPr>
        <p:spPr>
          <a:xfrm>
            <a:off x="7431893" y="6977604"/>
            <a:ext cx="12358664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nlo Regular"/>
                <a:ea typeface="Menlo Regular"/>
                <a:cs typeface="Menlo Regular"/>
                <a:sym typeface="Menl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https://github.com/gumula/elasticsearch101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2909" y="-1"/>
            <a:ext cx="20718182" cy="138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adarama, CC BY-SA 4.0 via Wikimedia Commons"/>
          <p:cNvSpPr txBox="1"/>
          <p:nvPr/>
        </p:nvSpPr>
        <p:spPr>
          <a:xfrm>
            <a:off x="17043270" y="13286769"/>
            <a:ext cx="5363998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solidFill>
                  <a:srgbClr val="FFFFFF"/>
                </a:solidFill>
              </a:rPr>
              <a:t>Sadarama,</a:t>
            </a:r>
            <a:r>
              <a:t> </a:t>
            </a:r>
            <a:r>
              <a:rPr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CC BY-SA 4.0</a:t>
            </a:r>
            <a:r>
              <a:rPr>
                <a:solidFill>
                  <a:srgbClr val="FFFFFF"/>
                </a:solidFill>
              </a:rPr>
              <a:t> via Wikimedia Commons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9726" y="-156626"/>
            <a:ext cx="15523111" cy="19577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rostokąt Prostokąt" descr="Prostokąt Prostoką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175" y="7967846"/>
            <a:ext cx="11022107" cy="281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astonished-face_1f632.png" descr="astonished-face_1f6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34213" y="8955479"/>
            <a:ext cx="2857502" cy="2857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601" y="2580679"/>
            <a:ext cx="14376798" cy="8554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rostokąt Prostokąt" descr="Prostokąt Prostoką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1600" y="2419218"/>
            <a:ext cx="11717710" cy="281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izzy-face_1f635.png" descr="dizzy-face_1f6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4002" y="3196522"/>
            <a:ext cx="4350246" cy="4350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Elasticsearch-Logo-Color-V.png" descr="Elasticsearch-Logo-Color-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098950"/>
            <a:ext cx="18288000" cy="95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tore.pdf" descr="Sto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7317" y="3012313"/>
            <a:ext cx="17669366" cy="769137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https://all-free-download.com"/>
          <p:cNvSpPr txBox="1"/>
          <p:nvPr/>
        </p:nvSpPr>
        <p:spPr>
          <a:xfrm>
            <a:off x="17563968" y="10743809"/>
            <a:ext cx="3199613" cy="4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https://all-free-download.com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